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5113000" cy="21374100"/>
  <p:notesSz cx="6858000" cy="9144000"/>
  <p:embeddedFontLst>
    <p:embeddedFont>
      <p:font typeface="Candara" panose="020E0502030303020204" pitchFamily="34" charset="0"/>
      <p:regular r:id="rId3"/>
      <p:bold r:id="rId4"/>
      <p:italic r:id="rId5"/>
      <p:boldItalic r:id="rId6"/>
    </p:embeddedFont>
    <p:embeddedFont>
      <p:font typeface="Public Sans" panose="020B0604020202020204" charset="0"/>
      <p:regular r:id="rId7"/>
    </p:embeddedFont>
    <p:embeddedFont>
      <p:font typeface="Public Sans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29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customXml" Target="../customXml/item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124126" y="8322761"/>
            <a:ext cx="12921859" cy="0"/>
          </a:xfrm>
          <a:prstGeom prst="line">
            <a:avLst/>
          </a:prstGeom>
          <a:ln w="19050" cap="flat">
            <a:solidFill>
              <a:srgbClr val="310C4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540394" y="9955373"/>
            <a:ext cx="12089323" cy="5952836"/>
          </a:xfrm>
          <a:custGeom>
            <a:avLst/>
            <a:gdLst/>
            <a:ahLst/>
            <a:cxnLst/>
            <a:rect l="l" t="t" r="r" b="b"/>
            <a:pathLst>
              <a:path w="12089323" h="5952836">
                <a:moveTo>
                  <a:pt x="0" y="0"/>
                </a:moveTo>
                <a:lnTo>
                  <a:pt x="12089323" y="0"/>
                </a:lnTo>
                <a:lnTo>
                  <a:pt x="12089323" y="5952836"/>
                </a:lnTo>
                <a:lnTo>
                  <a:pt x="0" y="5952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" name="AutoShape 4"/>
          <p:cNvSpPr/>
          <p:nvPr/>
        </p:nvSpPr>
        <p:spPr>
          <a:xfrm flipV="1">
            <a:off x="1155869" y="12970610"/>
            <a:ext cx="12758133" cy="58522"/>
          </a:xfrm>
          <a:prstGeom prst="line">
            <a:avLst/>
          </a:prstGeom>
          <a:ln w="19050" cap="flat">
            <a:solidFill>
              <a:srgbClr val="FF914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5" name="AutoShape 5"/>
          <p:cNvSpPr/>
          <p:nvPr/>
        </p:nvSpPr>
        <p:spPr>
          <a:xfrm>
            <a:off x="1017464" y="16489234"/>
            <a:ext cx="13440000" cy="2377777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de-DE"/>
          </a:p>
        </p:txBody>
      </p:sp>
      <p:sp>
        <p:nvSpPr>
          <p:cNvPr id="6" name="AutoShape 6"/>
          <p:cNvSpPr/>
          <p:nvPr/>
        </p:nvSpPr>
        <p:spPr>
          <a:xfrm>
            <a:off x="1215112" y="16489234"/>
            <a:ext cx="12955782" cy="0"/>
          </a:xfrm>
          <a:prstGeom prst="line">
            <a:avLst/>
          </a:prstGeom>
          <a:ln w="19050" cap="flat">
            <a:solidFill>
              <a:srgbClr val="FF914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7" name="AutoShape 7"/>
          <p:cNvSpPr/>
          <p:nvPr/>
        </p:nvSpPr>
        <p:spPr>
          <a:xfrm>
            <a:off x="865056" y="5236491"/>
            <a:ext cx="13440000" cy="3632916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de-DE"/>
          </a:p>
        </p:txBody>
      </p:sp>
      <p:sp>
        <p:nvSpPr>
          <p:cNvPr id="8" name="AutoShape 8"/>
          <p:cNvSpPr/>
          <p:nvPr/>
        </p:nvSpPr>
        <p:spPr>
          <a:xfrm>
            <a:off x="1096626" y="5207916"/>
            <a:ext cx="12921859" cy="0"/>
          </a:xfrm>
          <a:prstGeom prst="line">
            <a:avLst/>
          </a:prstGeom>
          <a:ln w="19050" cap="flat">
            <a:solidFill>
              <a:srgbClr val="FF914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9" name="AutoShape 9"/>
          <p:cNvSpPr/>
          <p:nvPr/>
        </p:nvSpPr>
        <p:spPr>
          <a:xfrm flipV="1">
            <a:off x="1215112" y="8897982"/>
            <a:ext cx="12724211" cy="0"/>
          </a:xfrm>
          <a:prstGeom prst="line">
            <a:avLst/>
          </a:prstGeom>
          <a:ln w="19050" cap="flat">
            <a:solidFill>
              <a:srgbClr val="FF914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grpSp>
        <p:nvGrpSpPr>
          <p:cNvPr id="10" name="Group 10"/>
          <p:cNvGrpSpPr/>
          <p:nvPr/>
        </p:nvGrpSpPr>
        <p:grpSpPr>
          <a:xfrm>
            <a:off x="0" y="275711"/>
            <a:ext cx="15113000" cy="4412175"/>
            <a:chOff x="0" y="0"/>
            <a:chExt cx="3292900" cy="790612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3292900" cy="790612"/>
            </a:xfrm>
            <a:custGeom>
              <a:avLst/>
              <a:gdLst/>
              <a:ahLst/>
              <a:cxnLst/>
              <a:rect l="l" t="t" r="r" b="b"/>
              <a:pathLst>
                <a:path w="3292900" h="790612">
                  <a:moveTo>
                    <a:pt x="31175" y="0"/>
                  </a:moveTo>
                  <a:lnTo>
                    <a:pt x="3261725" y="0"/>
                  </a:lnTo>
                  <a:cubicBezTo>
                    <a:pt x="3278942" y="0"/>
                    <a:pt x="3292900" y="13958"/>
                    <a:pt x="3292900" y="31175"/>
                  </a:cubicBezTo>
                  <a:lnTo>
                    <a:pt x="3292900" y="759437"/>
                  </a:lnTo>
                  <a:cubicBezTo>
                    <a:pt x="3292900" y="776654"/>
                    <a:pt x="3278942" y="790612"/>
                    <a:pt x="3261725" y="790612"/>
                  </a:cubicBezTo>
                  <a:lnTo>
                    <a:pt x="31175" y="790612"/>
                  </a:lnTo>
                  <a:cubicBezTo>
                    <a:pt x="22907" y="790612"/>
                    <a:pt x="14978" y="787327"/>
                    <a:pt x="9131" y="781481"/>
                  </a:cubicBezTo>
                  <a:cubicBezTo>
                    <a:pt x="3285" y="775634"/>
                    <a:pt x="0" y="767705"/>
                    <a:pt x="0" y="759437"/>
                  </a:cubicBezTo>
                  <a:lnTo>
                    <a:pt x="0" y="31175"/>
                  </a:lnTo>
                  <a:cubicBezTo>
                    <a:pt x="0" y="13958"/>
                    <a:pt x="13958" y="0"/>
                    <a:pt x="31175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 dirty="0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57150"/>
              <a:ext cx="3292900" cy="84776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00"/>
                </a:lnSpc>
              </a:pPr>
              <a:endParaRPr/>
            </a:p>
          </p:txBody>
        </p:sp>
      </p:grpSp>
      <p:sp>
        <p:nvSpPr>
          <p:cNvPr id="13" name="Freeform 13"/>
          <p:cNvSpPr/>
          <p:nvPr/>
        </p:nvSpPr>
        <p:spPr>
          <a:xfrm>
            <a:off x="-8826500" y="2851625"/>
            <a:ext cx="4266472" cy="1707694"/>
          </a:xfrm>
          <a:custGeom>
            <a:avLst/>
            <a:gdLst/>
            <a:ahLst/>
            <a:cxnLst/>
            <a:rect l="l" t="t" r="r" b="b"/>
            <a:pathLst>
              <a:path w="4266472" h="1707694">
                <a:moveTo>
                  <a:pt x="0" y="0"/>
                </a:moveTo>
                <a:lnTo>
                  <a:pt x="4266471" y="0"/>
                </a:lnTo>
                <a:lnTo>
                  <a:pt x="4266471" y="1707694"/>
                </a:lnTo>
                <a:lnTo>
                  <a:pt x="0" y="170769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4" name="AutoShape 14"/>
          <p:cNvSpPr/>
          <p:nvPr/>
        </p:nvSpPr>
        <p:spPr>
          <a:xfrm>
            <a:off x="1215112" y="18876536"/>
            <a:ext cx="12955782" cy="0"/>
          </a:xfrm>
          <a:prstGeom prst="line">
            <a:avLst/>
          </a:prstGeom>
          <a:ln w="19050" cap="flat">
            <a:solidFill>
              <a:srgbClr val="FF914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grpSp>
        <p:nvGrpSpPr>
          <p:cNvPr id="15" name="Group 15"/>
          <p:cNvGrpSpPr/>
          <p:nvPr/>
        </p:nvGrpSpPr>
        <p:grpSpPr>
          <a:xfrm>
            <a:off x="1096626" y="5486893"/>
            <a:ext cx="12876619" cy="3313673"/>
            <a:chOff x="0" y="-57150"/>
            <a:chExt cx="17168826" cy="4418230"/>
          </a:xfrm>
        </p:grpSpPr>
        <p:sp>
          <p:nvSpPr>
            <p:cNvPr id="16" name="TextBox 16"/>
            <p:cNvSpPr txBox="1"/>
            <p:nvPr/>
          </p:nvSpPr>
          <p:spPr>
            <a:xfrm>
              <a:off x="0" y="-57150"/>
              <a:ext cx="10141992" cy="5463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r">
                <a:lnSpc>
                  <a:spcPts val="3400"/>
                </a:lnSpc>
                <a:spcBef>
                  <a:spcPct val="0"/>
                </a:spcBef>
              </a:pPr>
              <a:r>
                <a:rPr lang="en-US" sz="2429" b="1" u="sng" dirty="0">
                  <a:solidFill>
                    <a:srgbClr val="004AAD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RESEARCH PROBLEM</a:t>
              </a: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579275"/>
              <a:ext cx="17168826" cy="37818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154"/>
                </a:lnSpc>
                <a:spcBef>
                  <a:spcPct val="0"/>
                </a:spcBef>
              </a:pPr>
              <a:r>
                <a:rPr lang="en-US" sz="2253" u="none" dirty="0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The Pillar Two GloBE Model Rules introduce a novel four-fold definition of a permanent establishment (PE) that deviates from the traditional PE definition under the current DTC models. The new definition does not require physical presence of a business as a nexus to tax. The GloBE Rules will be implemented as domestic rules by adopting jurisdictions. As the scope of the GloBE Rules includes PEs, there is a need for a consistent approach across jurisdictions when interpreting the new rules. </a:t>
              </a:r>
            </a:p>
            <a:p>
              <a:pPr marL="0" lvl="0" indent="0" algn="ctr">
                <a:lnSpc>
                  <a:spcPts val="3154"/>
                </a:lnSpc>
                <a:spcBef>
                  <a:spcPct val="0"/>
                </a:spcBef>
              </a:pPr>
              <a:endParaRPr lang="en-US" sz="2253" u="none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endParaRP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37383" y="9170446"/>
            <a:ext cx="12876619" cy="3213375"/>
            <a:chOff x="0" y="0"/>
            <a:chExt cx="17168826" cy="4284500"/>
          </a:xfrm>
        </p:grpSpPr>
        <p:sp>
          <p:nvSpPr>
            <p:cNvPr id="19" name="TextBox 19"/>
            <p:cNvSpPr txBox="1"/>
            <p:nvPr/>
          </p:nvSpPr>
          <p:spPr>
            <a:xfrm>
              <a:off x="0" y="-57150"/>
              <a:ext cx="12615974" cy="5463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400"/>
                </a:lnSpc>
                <a:spcBef>
                  <a:spcPct val="0"/>
                </a:spcBef>
              </a:pPr>
              <a:r>
                <a:rPr lang="en-US" sz="2429" b="1" u="sng">
                  <a:solidFill>
                    <a:srgbClr val="7B05C4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STATE OF THE FIELD</a:t>
              </a:r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579275"/>
              <a:ext cx="17168826" cy="37052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85775" lvl="1" indent="-242887" algn="l">
                <a:lnSpc>
                  <a:spcPts val="3149"/>
                </a:lnSpc>
                <a:buFont typeface="Arial"/>
                <a:buChar char="•"/>
              </a:pPr>
              <a:r>
                <a:rPr lang="en-US" sz="2249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The GloBE Rules are to be interpreted according to the administrative guidance in the Commentary.</a:t>
              </a:r>
            </a:p>
            <a:p>
              <a:pPr marL="485775" lvl="1" indent="-242887" algn="l">
                <a:lnSpc>
                  <a:spcPts val="3149"/>
                </a:lnSpc>
                <a:buFont typeface="Arial"/>
                <a:buChar char="•"/>
              </a:pPr>
              <a:r>
                <a:rPr lang="en-US" sz="2249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Commentary is unclear about meaning of some expressions such as ‘deemed place of business’.</a:t>
              </a:r>
            </a:p>
            <a:p>
              <a:pPr marL="485775" lvl="1" indent="-242887" algn="l">
                <a:lnSpc>
                  <a:spcPts val="3149"/>
                </a:lnSpc>
                <a:buFont typeface="Arial"/>
                <a:buChar char="•"/>
              </a:pPr>
              <a:r>
                <a:rPr lang="en-US" sz="2249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There is no clarity about the relationship between the various PE types in the rules.</a:t>
              </a:r>
            </a:p>
            <a:p>
              <a:pPr marL="485775" lvl="1" indent="-242887" algn="l">
                <a:lnSpc>
                  <a:spcPts val="3149"/>
                </a:lnSpc>
                <a:buFont typeface="Arial"/>
                <a:buChar char="•"/>
              </a:pPr>
              <a:r>
                <a:rPr lang="en-US" sz="2249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There is limited literature on the new PE rules. </a:t>
              </a:r>
            </a:p>
            <a:p>
              <a:pPr marL="485775" lvl="1" indent="-242887" algn="l">
                <a:lnSpc>
                  <a:spcPts val="3149"/>
                </a:lnSpc>
                <a:buFont typeface="Arial"/>
                <a:buChar char="•"/>
              </a:pPr>
              <a:r>
                <a:rPr lang="en-US" sz="2249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No precedent as yet for interpreting the new PE rules.</a:t>
              </a:r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1155869" y="16847149"/>
            <a:ext cx="12012201" cy="2019862"/>
            <a:chOff x="0" y="0"/>
            <a:chExt cx="16016267" cy="2693149"/>
          </a:xfrm>
        </p:grpSpPr>
        <p:sp>
          <p:nvSpPr>
            <p:cNvPr id="22" name="TextBox 22"/>
            <p:cNvSpPr txBox="1"/>
            <p:nvPr/>
          </p:nvSpPr>
          <p:spPr>
            <a:xfrm>
              <a:off x="0" y="-57150"/>
              <a:ext cx="10897362" cy="5463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401"/>
                </a:lnSpc>
                <a:spcBef>
                  <a:spcPct val="0"/>
                </a:spcBef>
              </a:pPr>
              <a:r>
                <a:rPr lang="en-US" sz="2429" b="1" u="sng">
                  <a:solidFill>
                    <a:srgbClr val="7B05C4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AIMS AND OBJECTIVES</a:t>
              </a:r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588124"/>
              <a:ext cx="16016267" cy="21050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85775" lvl="1" indent="-242888" algn="l">
                <a:lnSpc>
                  <a:spcPts val="3150"/>
                </a:lnSpc>
                <a:buFont typeface="Arial"/>
                <a:buChar char="•"/>
              </a:pPr>
              <a:r>
                <a:rPr lang="en-US" sz="2250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Critical analysis of the GloBE PE definition.</a:t>
              </a:r>
            </a:p>
            <a:p>
              <a:pPr marL="485775" lvl="1" indent="-242888" algn="l">
                <a:lnSpc>
                  <a:spcPts val="3150"/>
                </a:lnSpc>
                <a:buFont typeface="Arial"/>
                <a:buChar char="•"/>
              </a:pPr>
              <a:r>
                <a:rPr lang="en-US" sz="2250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Deriving an interpretation of phrases used in the GloBE PE definition.</a:t>
              </a:r>
            </a:p>
            <a:p>
              <a:pPr marL="485775" lvl="1" indent="-242888" algn="l">
                <a:lnSpc>
                  <a:spcPts val="3150"/>
                </a:lnSpc>
                <a:buFont typeface="Arial"/>
                <a:buChar char="•"/>
              </a:pPr>
              <a:r>
                <a:rPr lang="en-US" sz="2250" u="none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Determining the relationship between the GloBE PE types.</a:t>
              </a:r>
            </a:p>
            <a:p>
              <a:pPr algn="l">
                <a:lnSpc>
                  <a:spcPts val="3150"/>
                </a:lnSpc>
              </a:pPr>
              <a:endParaRPr lang="en-US" sz="2250" u="none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endParaRPr>
            </a:p>
          </p:txBody>
        </p:sp>
      </p:grpSp>
      <p:sp>
        <p:nvSpPr>
          <p:cNvPr id="24" name="TextBox 24"/>
          <p:cNvSpPr txBox="1"/>
          <p:nvPr/>
        </p:nvSpPr>
        <p:spPr>
          <a:xfrm>
            <a:off x="605905" y="3793894"/>
            <a:ext cx="13723923" cy="1354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91440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e-AT" altLang="de-DE" sz="4400" b="1" dirty="0">
                <a:solidFill>
                  <a:srgbClr val="00007F"/>
                </a:solidFill>
                <a:latin typeface="Candara" panose="020E0502030303020204" pitchFamily="34" charset="0"/>
                <a:ea typeface="ＭＳ Ｐゴシック" panose="020B0600070205080204" pitchFamily="34" charset="-128"/>
              </a:rPr>
              <a:t>Permanent Establishments Under the Pillar Two GloBE Rules</a:t>
            </a:r>
            <a:endParaRPr lang="en-US" altLang="de-DE" sz="4400" b="1" dirty="0">
              <a:solidFill>
                <a:srgbClr val="00007F"/>
              </a:solidFill>
              <a:latin typeface="Candara" panose="020E0502030303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1017464" y="13206643"/>
            <a:ext cx="11554673" cy="2813325"/>
            <a:chOff x="0" y="0"/>
            <a:chExt cx="15406231" cy="3751100"/>
          </a:xfrm>
        </p:grpSpPr>
        <p:sp>
          <p:nvSpPr>
            <p:cNvPr id="26" name="TextBox 26"/>
            <p:cNvSpPr txBox="1"/>
            <p:nvPr/>
          </p:nvSpPr>
          <p:spPr>
            <a:xfrm>
              <a:off x="0" y="-57150"/>
              <a:ext cx="10482297" cy="5463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400"/>
                </a:lnSpc>
                <a:spcBef>
                  <a:spcPct val="0"/>
                </a:spcBef>
              </a:pPr>
              <a:r>
                <a:rPr lang="en-US" sz="2429" b="1" u="sng">
                  <a:solidFill>
                    <a:srgbClr val="004AAD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RESEARCH QUESTIONS</a:t>
              </a:r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579275"/>
              <a:ext cx="15406231" cy="31718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85775" lvl="1" indent="-242887" algn="l">
                <a:lnSpc>
                  <a:spcPts val="3149"/>
                </a:lnSpc>
                <a:buFont typeface="Arial"/>
                <a:buChar char="•"/>
              </a:pPr>
              <a:r>
                <a:rPr lang="en-US" sz="2249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What is the meaning of a PE under the GloBE Rules?</a:t>
              </a:r>
            </a:p>
            <a:p>
              <a:pPr marL="485775" lvl="1" indent="-242887" algn="l">
                <a:lnSpc>
                  <a:spcPts val="3149"/>
                </a:lnSpc>
                <a:buFont typeface="Arial"/>
                <a:buChar char="•"/>
              </a:pPr>
              <a:r>
                <a:rPr lang="en-US" sz="2249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Should the GloBE Rules be interpreted in accordance with tax  treaty or domestic tax law interpretation standards?</a:t>
              </a:r>
            </a:p>
            <a:p>
              <a:pPr marL="485775" lvl="1" indent="-242887" algn="l">
                <a:lnSpc>
                  <a:spcPts val="3149"/>
                </a:lnSpc>
                <a:buFont typeface="Arial"/>
                <a:buChar char="•"/>
              </a:pPr>
              <a:r>
                <a:rPr lang="en-US" sz="2249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How should the potential interpretational differences across jurisdictions be harmonised?</a:t>
              </a:r>
            </a:p>
            <a:p>
              <a:pPr marL="485775" lvl="1" indent="-242887" algn="l">
                <a:lnSpc>
                  <a:spcPts val="3149"/>
                </a:lnSpc>
                <a:buFont typeface="Arial"/>
                <a:buChar char="•"/>
              </a:pPr>
              <a:r>
                <a:rPr lang="en-US" sz="2249">
                  <a:solidFill>
                    <a:srgbClr val="310C42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What is the interaction between the traditional PE Rules and the GloBE PE?</a:t>
              </a:r>
            </a:p>
          </p:txBody>
        </p:sp>
      </p:grpSp>
      <p:sp>
        <p:nvSpPr>
          <p:cNvPr id="28" name="TextBox 28"/>
          <p:cNvSpPr txBox="1"/>
          <p:nvPr/>
        </p:nvSpPr>
        <p:spPr>
          <a:xfrm>
            <a:off x="4480255" y="1056365"/>
            <a:ext cx="7295487" cy="24006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eaLnBrk="1" hangingPunct="1"/>
            <a:r>
              <a:rPr lang="en-US" altLang="de-DE" sz="3600" b="1" dirty="0">
                <a:latin typeface="Candara" panose="020E0502030303020204" pitchFamily="34" charset="0"/>
                <a:ea typeface="Batang" panose="02030600000101010101" pitchFamily="18" charset="-127"/>
              </a:rPr>
              <a:t>Ruth Mirembe</a:t>
            </a:r>
          </a:p>
          <a:p>
            <a:pPr algn="ctr" eaLnBrk="1" hangingPunct="1"/>
            <a:r>
              <a:rPr lang="en-US" altLang="de-DE" sz="2000" i="1" dirty="0">
                <a:latin typeface="Candara" panose="020E0502030303020204" pitchFamily="34" charset="0"/>
                <a:ea typeface="Batang" panose="02030600000101010101" pitchFamily="18" charset="-127"/>
              </a:rPr>
              <a:t>Research and Teaching Associate</a:t>
            </a:r>
          </a:p>
          <a:p>
            <a:pPr algn="ctr" eaLnBrk="1" hangingPunct="1">
              <a:buClr>
                <a:srgbClr val="532481"/>
              </a:buClr>
            </a:pPr>
            <a:r>
              <a:rPr lang="de-DE" altLang="de-DE" sz="2400" b="1" dirty="0">
                <a:latin typeface="Candara" panose="020E0502030303020204" pitchFamily="34" charset="0"/>
                <a:ea typeface="Batang" panose="02030600000101010101" pitchFamily="18" charset="-127"/>
              </a:rPr>
              <a:t>Institute for Austrian and International Tax Law</a:t>
            </a:r>
          </a:p>
          <a:p>
            <a:pPr algn="ctr" eaLnBrk="1" hangingPunct="1">
              <a:buClr>
                <a:srgbClr val="532481"/>
              </a:buClr>
            </a:pPr>
            <a:r>
              <a:rPr lang="de-DE" altLang="de-DE" sz="2400" b="1" dirty="0">
                <a:latin typeface="Candara" panose="020E0502030303020204" pitchFamily="34" charset="0"/>
                <a:ea typeface="Batang" panose="02030600000101010101" pitchFamily="18" charset="-127"/>
              </a:rPr>
              <a:t>VIENNA UNIVERSITY OF ECONOMICS AND BUSINESS</a:t>
            </a:r>
          </a:p>
          <a:p>
            <a:pPr algn="ctr" eaLnBrk="1" hangingPunct="1">
              <a:buClr>
                <a:srgbClr val="532481"/>
              </a:buClr>
            </a:pPr>
            <a:r>
              <a:rPr lang="de-DE" altLang="de-DE" sz="2400" dirty="0">
                <a:latin typeface="Candara" panose="020E0502030303020204" pitchFamily="34" charset="0"/>
                <a:ea typeface="Batang" panose="02030600000101010101" pitchFamily="18" charset="-127"/>
              </a:rPr>
              <a:t>Welthandelsplatz 1, Building D3, 1020 Vienna, Austria</a:t>
            </a:r>
          </a:p>
          <a:p>
            <a:pPr algn="ctr" eaLnBrk="1" hangingPunct="1">
              <a:buClr>
                <a:srgbClr val="532481"/>
              </a:buClr>
            </a:pPr>
            <a:r>
              <a:rPr lang="de-DE" altLang="de-DE" sz="2400" dirty="0">
                <a:latin typeface="Candara" panose="020E0502030303020204" pitchFamily="34" charset="0"/>
                <a:ea typeface="Batang" panose="02030600000101010101" pitchFamily="18" charset="-127"/>
              </a:rPr>
              <a:t>E-Mail:  ruth.mirembe@wu.ac.at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613445" y="19181336"/>
            <a:ext cx="11554624" cy="4324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63"/>
              </a:lnSpc>
            </a:pPr>
            <a:r>
              <a:rPr lang="en-US" sz="2473" b="1">
                <a:solidFill>
                  <a:srgbClr val="004AAD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IS IT REALLY A “CATCH ALL” DEFINITION?</a:t>
            </a:r>
          </a:p>
        </p:txBody>
      </p:sp>
      <p:pic>
        <p:nvPicPr>
          <p:cNvPr id="30" name="Grafik 7">
            <a:extLst>
              <a:ext uri="{FF2B5EF4-FFF2-40B4-BE49-F238E27FC236}">
                <a16:creationId xmlns:a16="http://schemas.microsoft.com/office/drawing/2014/main" id="{001E94D8-BD1C-CB1E-9A14-816CFD6DD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742" y="1160225"/>
            <a:ext cx="2971801" cy="206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70">
            <a:extLst>
              <a:ext uri="{FF2B5EF4-FFF2-40B4-BE49-F238E27FC236}">
                <a16:creationId xmlns:a16="http://schemas.microsoft.com/office/drawing/2014/main" id="{3FE1B430-6B88-686E-5A27-6173F7026147}"/>
              </a:ext>
            </a:extLst>
          </p:cNvPr>
          <p:cNvSpPr/>
          <p:nvPr/>
        </p:nvSpPr>
        <p:spPr>
          <a:xfrm>
            <a:off x="365457" y="790676"/>
            <a:ext cx="4114799" cy="1914276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617" tIns="9309" rIns="18617" bIns="9309" anchor="ctr"/>
          <a:lstStyle/>
          <a:p>
            <a:pPr algn="ctr" eaLnBrk="1" hangingPunct="1">
              <a:defRPr/>
            </a:pPr>
            <a:endParaRPr lang="de-A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F22E1032769A43A0B56C84C342F7D0" ma:contentTypeVersion="19" ma:contentTypeDescription="Create a new document." ma:contentTypeScope="" ma:versionID="8f2d92765f8694f10c438405d9c9643f">
  <xsd:schema xmlns:xsd="http://www.w3.org/2001/XMLSchema" xmlns:xs="http://www.w3.org/2001/XMLSchema" xmlns:p="http://schemas.microsoft.com/office/2006/metadata/properties" xmlns:ns2="97a6b8a7-0006-48d3-83f9-012bf7747fc3" xmlns:ns3="bcaf9d59-bb07-4981-bddd-e22e71efd0ae" targetNamespace="http://schemas.microsoft.com/office/2006/metadata/properties" ma:root="true" ma:fieldsID="05a79c4e48bed4824292c61fd825c972" ns2:_="" ns3:_="">
    <xsd:import namespace="97a6b8a7-0006-48d3-83f9-012bf7747fc3"/>
    <xsd:import namespace="bcaf9d59-bb07-4981-bddd-e22e71efd0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a6b8a7-0006-48d3-83f9-012bf7747f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b0aa391-e9a4-49f0-8e09-3be6943fc3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f9d59-bb07-4981-bddd-e22e71efd0a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6472743-7543-4bfe-b00a-f27532988a59}" ma:internalName="TaxCatchAll" ma:showField="CatchAllData" ma:web="bcaf9d59-bb07-4981-bddd-e22e71efd0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af9d59-bb07-4981-bddd-e22e71efd0ae" xsi:nil="true"/>
    <lcf76f155ced4ddcb4097134ff3c332f xmlns="97a6b8a7-0006-48d3-83f9-012bf7747fc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088A538-CBEB-45E9-B0D4-BBEB5FAB705D}"/>
</file>

<file path=customXml/itemProps2.xml><?xml version="1.0" encoding="utf-8"?>
<ds:datastoreItem xmlns:ds="http://schemas.openxmlformats.org/officeDocument/2006/customXml" ds:itemID="{B62D818D-9053-4E54-A6A6-2FB4F277A23E}"/>
</file>

<file path=customXml/itemProps3.xml><?xml version="1.0" encoding="utf-8"?>
<ds:datastoreItem xmlns:ds="http://schemas.openxmlformats.org/officeDocument/2006/customXml" ds:itemID="{7D79AD37-C776-42DA-8BE8-CA4BD0F2E4E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Public Sans Bold</vt:lpstr>
      <vt:lpstr>Candara</vt:lpstr>
      <vt:lpstr>Calibri</vt:lpstr>
      <vt:lpstr>Public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ON TEMPERATURE CHANGE</dc:title>
  <dc:creator>Mirembe, Ruth</dc:creator>
  <cp:lastModifiedBy>Mirembe, Ruth</cp:lastModifiedBy>
  <cp:revision>2</cp:revision>
  <dcterms:created xsi:type="dcterms:W3CDTF">2006-08-16T00:00:00Z</dcterms:created>
  <dcterms:modified xsi:type="dcterms:W3CDTF">2025-06-30T17:59:45Z</dcterms:modified>
  <dc:identifier>DAGr1fuP-1g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0x01010002F22E1032769A43A0B56C84C342F7D0</vt:lpwstr>
  </property>
</Properties>
</file>